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9" r:id="rId1"/>
  </p:sldMasterIdLst>
  <p:notesMasterIdLst>
    <p:notesMasterId r:id="rId18"/>
  </p:notesMasterIdLst>
  <p:sldIdLst>
    <p:sldId id="280" r:id="rId2"/>
    <p:sldId id="258" r:id="rId3"/>
    <p:sldId id="257" r:id="rId4"/>
    <p:sldId id="259" r:id="rId5"/>
    <p:sldId id="260" r:id="rId6"/>
    <p:sldId id="261" r:id="rId7"/>
    <p:sldId id="271" r:id="rId8"/>
    <p:sldId id="265" r:id="rId9"/>
    <p:sldId id="277" r:id="rId10"/>
    <p:sldId id="273" r:id="rId11"/>
    <p:sldId id="268" r:id="rId12"/>
    <p:sldId id="275" r:id="rId13"/>
    <p:sldId id="278" r:id="rId14"/>
    <p:sldId id="279" r:id="rId15"/>
    <p:sldId id="264" r:id="rId16"/>
    <p:sldId id="272" r:id="rId17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5660" autoAdjust="0"/>
  </p:normalViewPr>
  <p:slideViewPr>
    <p:cSldViewPr>
      <p:cViewPr varScale="1">
        <p:scale>
          <a:sx n="79" d="100"/>
          <a:sy n="79" d="100"/>
        </p:scale>
        <p:origin x="156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6" tIns="46583" rIns="93166" bIns="4658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66" tIns="46583" rIns="93166" bIns="46583" rtlCol="0"/>
          <a:lstStyle>
            <a:lvl1pPr algn="r">
              <a:defRPr sz="1200"/>
            </a:lvl1pPr>
          </a:lstStyle>
          <a:p>
            <a:fld id="{E9733BFE-A963-495E-A413-F12533C20189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6" tIns="46583" rIns="93166" bIns="4658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66" tIns="46583" rIns="93166" bIns="4658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66" tIns="46583" rIns="93166" bIns="4658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3166" tIns="46583" rIns="93166" bIns="46583" rtlCol="0" anchor="b"/>
          <a:lstStyle>
            <a:lvl1pPr algn="r">
              <a:defRPr sz="1200"/>
            </a:lvl1pPr>
          </a:lstStyle>
          <a:p>
            <a:fld id="{A5E7372A-EF2A-4FA6-8730-34B1711BD7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906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E7372A-EF2A-4FA6-8730-34B1711BD7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740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372A-EF2A-4FA6-8730-34B1711BD71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204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2400" dirty="0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533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55337" name="Rectangle 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 sz="1400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83D6174E-A518-4A48-8258-EAA8999D78E9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355338" name="Rectangle 1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 sz="1400"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55339" name="Rectangle 1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b="1"/>
            </a:lvl1pPr>
          </a:lstStyle>
          <a:p>
            <a:fld id="{CB5744C9-C21B-4788-A4D8-78130117D096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355342" name="Group 14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55331" name="Rectangle 3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/>
              <a:endParaRPr lang="en-US" sz="2400" dirty="0"/>
            </a:p>
          </p:txBody>
        </p:sp>
        <p:sp>
          <p:nvSpPr>
            <p:cNvPr id="355332" name="Rectangle 4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dirty="0"/>
            </a:p>
          </p:txBody>
        </p:sp>
        <p:sp>
          <p:nvSpPr>
            <p:cNvPr id="355333" name="Rectangle 5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/>
              <a:endParaRPr lang="en-US" sz="2400" dirty="0"/>
            </a:p>
          </p:txBody>
        </p:sp>
        <p:sp>
          <p:nvSpPr>
            <p:cNvPr id="355334" name="Rectangle 6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dirty="0"/>
            </a:p>
          </p:txBody>
        </p:sp>
        <p:sp>
          <p:nvSpPr>
            <p:cNvPr id="355340" name="Line 12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5341" name="Rectangle 13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1F7841-0350-4ADD-97B2-45BE3FA29B2C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010B30-434F-4B12-9323-1101ABB5744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3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43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</a:defRPr>
            </a:lvl1pPr>
          </a:lstStyle>
          <a:p>
            <a:fld id="{220ECA36-7514-4536-BF58-74B06CACE256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3543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543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Arial" charset="0"/>
              </a:defRPr>
            </a:lvl1pPr>
          </a:lstStyle>
          <a:p>
            <a:fld id="{6E0A3EC6-7738-4FFF-B396-1E8D7BD63ADE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354329" name="Group 25"/>
          <p:cNvGrpSpPr>
            <a:grpSpLocks/>
          </p:cNvGrpSpPr>
          <p:nvPr/>
        </p:nvGrpSpPr>
        <p:grpSpPr bwMode="auto">
          <a:xfrm>
            <a:off x="279400" y="152400"/>
            <a:ext cx="8686800" cy="1600200"/>
            <a:chOff x="176" y="96"/>
            <a:chExt cx="5472" cy="1008"/>
          </a:xfrm>
        </p:grpSpPr>
        <p:sp>
          <p:nvSpPr>
            <p:cNvPr id="354311" name="Line 7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4312" name="Rectangle 8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dirty="0"/>
            </a:p>
          </p:txBody>
        </p:sp>
        <p:sp>
          <p:nvSpPr>
            <p:cNvPr id="354313" name="Rectangle 9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dirty="0"/>
            </a:p>
          </p:txBody>
        </p:sp>
        <p:sp>
          <p:nvSpPr>
            <p:cNvPr id="354314" name="Rectangle 10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dirty="0"/>
            </a:p>
          </p:txBody>
        </p:sp>
        <p:sp>
          <p:nvSpPr>
            <p:cNvPr id="354315" name="Rectangle 11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5" r:id="rId2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o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377950" indent="-4683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o"/>
        <a:defRPr sz="2400">
          <a:solidFill>
            <a:schemeClr val="tx1"/>
          </a:solidFill>
          <a:latin typeface="+mn-lt"/>
        </a:defRPr>
      </a:lvl3pPr>
      <a:lvl4pPr marL="1827213" indent="-4381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2971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5pPr>
      <a:lvl6pPr marL="27543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6pPr>
      <a:lvl7pPr marL="32115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7pPr>
      <a:lvl8pPr marL="36687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8pPr>
      <a:lvl9pPr marL="41259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hyperlink" Target="https://mmstat.github.io/MMSTA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Mary A. Marion</a:t>
            </a:r>
            <a:br>
              <a:rPr lang="en-U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M.Sc.(Applied Statistics)</a:t>
            </a:r>
            <a:b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M.Sc.(Statistics)</a:t>
            </a:r>
            <a:b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B.A.(Mathematics)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2"/>
                </a:solidFill>
              </a:rPr>
              <a:t>             </a:t>
            </a:r>
            <a:r>
              <a:rPr lang="en-US" sz="3600" dirty="0">
                <a:solidFill>
                  <a:schemeClr val="bg2"/>
                </a:solidFill>
              </a:rPr>
              <a:t>Personal Statement</a:t>
            </a:r>
          </a:p>
          <a:p>
            <a:r>
              <a:rPr lang="en-US" sz="3600" dirty="0">
                <a:solidFill>
                  <a:schemeClr val="bg2"/>
                </a:solidFill>
              </a:rPr>
              <a:t>                Career Milestones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423CA34-FCBF-FCD6-726D-1079F0DA94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4"/>
    </mc:Choice>
    <mc:Fallback xmlns="">
      <p:transition spd="slow" advTm="8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Classification Table with ROC statistics </a:t>
            </a:r>
            <a:br>
              <a:rPr lang="en-US" sz="3200" dirty="0"/>
            </a:br>
            <a:r>
              <a:rPr lang="en-US" sz="3200" dirty="0"/>
              <a:t>–CT Study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7163C-7D19-4329-A106-01E7FBCDA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514600"/>
            <a:ext cx="4800601" cy="167640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F61FCF-E8EA-A15F-8B53-63CF57AAF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22E9-304E-447D-9C27-DEFC510AB214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73955-5CAD-C761-1AC0-68744778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30534-2C5B-3F88-F30C-7E9838ED20D4}"/>
              </a:ext>
            </a:extLst>
          </p:cNvPr>
          <p:cNvSpPr txBox="1"/>
          <p:nvPr/>
        </p:nvSpPr>
        <p:spPr>
          <a:xfrm>
            <a:off x="501447" y="2101480"/>
            <a:ext cx="4603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Table 3.2 Rosner fundamentals of biostatistics, 5</a:t>
            </a:r>
            <a:r>
              <a:rPr lang="en-US" sz="1600" baseline="30000" dirty="0"/>
              <a:t>th</a:t>
            </a:r>
            <a:r>
              <a:rPr lang="en-US" sz="1600" dirty="0"/>
              <a:t> ed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A5275D9-242E-15E1-7074-6799BEEC6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555525"/>
              </p:ext>
            </p:extLst>
          </p:nvPr>
        </p:nvGraphicFramePr>
        <p:xfrm>
          <a:off x="1219200" y="4556757"/>
          <a:ext cx="6605410" cy="1624445"/>
        </p:xfrm>
        <a:graphic>
          <a:graphicData uri="http://schemas.openxmlformats.org/drawingml/2006/table">
            <a:tbl>
              <a:tblPr firstRow="1" firstCol="1" bandRow="1"/>
              <a:tblGrid>
                <a:gridCol w="1103948">
                  <a:extLst>
                    <a:ext uri="{9D8B030D-6E8A-4147-A177-3AD203B41FA5}">
                      <a16:colId xmlns:a16="http://schemas.microsoft.com/office/drawing/2014/main" val="464479253"/>
                    </a:ext>
                  </a:extLst>
                </a:gridCol>
                <a:gridCol w="2323652">
                  <a:extLst>
                    <a:ext uri="{9D8B030D-6E8A-4147-A177-3AD203B41FA5}">
                      <a16:colId xmlns:a16="http://schemas.microsoft.com/office/drawing/2014/main" val="2308335017"/>
                    </a:ext>
                  </a:extLst>
                </a:gridCol>
                <a:gridCol w="540751">
                  <a:extLst>
                    <a:ext uri="{9D8B030D-6E8A-4147-A177-3AD203B41FA5}">
                      <a16:colId xmlns:a16="http://schemas.microsoft.com/office/drawing/2014/main" val="1008717837"/>
                    </a:ext>
                  </a:extLst>
                </a:gridCol>
                <a:gridCol w="1478818">
                  <a:extLst>
                    <a:ext uri="{9D8B030D-6E8A-4147-A177-3AD203B41FA5}">
                      <a16:colId xmlns:a16="http://schemas.microsoft.com/office/drawing/2014/main" val="1688511526"/>
                    </a:ext>
                  </a:extLst>
                </a:gridCol>
                <a:gridCol w="1158241">
                  <a:extLst>
                    <a:ext uri="{9D8B030D-6E8A-4147-A177-3AD203B41FA5}">
                      <a16:colId xmlns:a16="http://schemas.microsoft.com/office/drawing/2014/main" val="4214194668"/>
                    </a:ext>
                  </a:extLst>
                </a:gridCol>
              </a:tblGrid>
              <a:tr h="161402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Example of sensitivity and specificity use by an individual patient 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19244"/>
                  </a:ext>
                </a:extLst>
              </a:tr>
              <a:tr h="8535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Actual condition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probability [radiologist is correct]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                                    = success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                                    = 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repeat test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calculations to increase accuracy are based on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probability (failure) in individual tests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after repeats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accuracy increases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------------------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probability (S) increases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995429"/>
                  </a:ext>
                </a:extLst>
              </a:tr>
              <a:tr h="2255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Normal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(33+06)/58 = 66% ~ 67% ~ 2/3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 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(1/3)</a:t>
                      </a:r>
                      <a:r>
                        <a:rPr lang="en-US" sz="1100" kern="1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= 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255462"/>
                  </a:ext>
                </a:extLst>
              </a:tr>
              <a:tr h="1614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Abnormal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(11+33)/51 = 86%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 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(.14)</a:t>
                      </a:r>
                      <a:r>
                        <a:rPr lang="en-US" sz="1100" kern="100" baseline="30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 </a:t>
                      </a: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= 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98%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434529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BF96EAB-3D31-89F8-2328-8CD84DD56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883338"/>
              </p:ext>
            </p:extLst>
          </p:nvPr>
        </p:nvGraphicFramePr>
        <p:xfrm>
          <a:off x="5486399" y="2362200"/>
          <a:ext cx="2590801" cy="1954488"/>
        </p:xfrm>
        <a:graphic>
          <a:graphicData uri="http://schemas.openxmlformats.org/drawingml/2006/table">
            <a:tbl>
              <a:tblPr firstRow="1" firstCol="1" bandRow="1"/>
              <a:tblGrid>
                <a:gridCol w="914401">
                  <a:extLst>
                    <a:ext uri="{9D8B030D-6E8A-4147-A177-3AD203B41FA5}">
                      <a16:colId xmlns:a16="http://schemas.microsoft.com/office/drawing/2014/main" val="407711417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7631812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199256"/>
                    </a:ext>
                  </a:extLst>
                </a:gridCol>
              </a:tblGrid>
              <a:tr h="490639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Sensitivity and specificity of the radiologist ratings according to different test-positive criteria based on the data in table 3.2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713835"/>
                  </a:ext>
                </a:extLst>
              </a:tr>
              <a:tr h="180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Test -positive criteria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Sensitivity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Specificity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289587"/>
                  </a:ext>
                </a:extLst>
              </a:tr>
              <a:tr h="180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614479"/>
                  </a:ext>
                </a:extLst>
              </a:tr>
              <a:tr h="180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.94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.57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327248"/>
                  </a:ext>
                </a:extLst>
              </a:tr>
              <a:tr h="180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.90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.67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559385"/>
                  </a:ext>
                </a:extLst>
              </a:tr>
              <a:tr h="180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.86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.78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796372"/>
                  </a:ext>
                </a:extLst>
              </a:tr>
              <a:tr h="180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.65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.97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727678"/>
                  </a:ext>
                </a:extLst>
              </a:tr>
              <a:tr h="180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96410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A9218CE-0D48-C7D9-1AEE-29694A5248FD}"/>
              </a:ext>
            </a:extLst>
          </p:cNvPr>
          <p:cNvSpPr txBox="1"/>
          <p:nvPr/>
        </p:nvSpPr>
        <p:spPr>
          <a:xfrm>
            <a:off x="5562600" y="1951929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Table 3.3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61331D-F665-7C09-A1BF-61B6785F4C74}"/>
              </a:ext>
            </a:extLst>
          </p:cNvPr>
          <p:cNvSpPr txBox="1"/>
          <p:nvPr/>
        </p:nvSpPr>
        <p:spPr>
          <a:xfrm>
            <a:off x="1143000" y="4143377"/>
            <a:ext cx="579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Table 3.4 Practical Take Away (apply what I have learned)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1929FBE-77DC-B21C-678C-8FD03AC94D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6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05"/>
    </mc:Choice>
    <mc:Fallback xmlns="">
      <p:transition spd="slow" advTm="47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ROC Curve and the AUC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D3EB183-3FAC-578B-7B4A-ED4761455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B3C1-81EC-4360-AD27-40C2CFBDCE8F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DD8194-359C-DC70-D60D-2BD7EED2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08376-D826-87EC-F770-9B0F24B042D6}"/>
              </a:ext>
            </a:extLst>
          </p:cNvPr>
          <p:cNvSpPr txBox="1"/>
          <p:nvPr/>
        </p:nvSpPr>
        <p:spPr>
          <a:xfrm>
            <a:off x="5867400" y="1905000"/>
            <a:ext cx="25146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Roc curve  -table 3.2</a:t>
            </a:r>
          </a:p>
          <a:p>
            <a:endParaRPr lang="en-US" sz="1000" dirty="0"/>
          </a:p>
          <a:p>
            <a:r>
              <a:rPr lang="en-US" sz="1400" dirty="0"/>
              <a:t>Curve points correspond to cutoff points used to designate test positive for a screening test.</a:t>
            </a:r>
          </a:p>
          <a:p>
            <a:endParaRPr lang="en-US" sz="1000" dirty="0"/>
          </a:p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AUC - the probability that the model</a:t>
            </a:r>
            <a:r>
              <a:rPr lang="en-US" sz="14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will assign a larger probability to a random positive than a random negative observation. AUC=.89</a:t>
            </a:r>
          </a:p>
          <a:p>
            <a:endParaRPr lang="en-US" sz="1000" dirty="0"/>
          </a:p>
          <a:p>
            <a:r>
              <a:rPr lang="en-US" sz="1400" dirty="0">
                <a:solidFill>
                  <a:srgbClr val="000000"/>
                </a:solidFill>
                <a:effectLst/>
                <a:latin typeface="+mn-lt"/>
                <a:ea typeface="Segoe UI" panose="020B0502040204020203" pitchFamily="34" charset="0"/>
              </a:rPr>
              <a:t>The higher the AUC score, the more likely that correct predictions will be made by the radiologist.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30406-96B4-EEC9-46F7-19095EBB649C}"/>
              </a:ext>
            </a:extLst>
          </p:cNvPr>
          <p:cNvSpPr txBox="1"/>
          <p:nvPr/>
        </p:nvSpPr>
        <p:spPr>
          <a:xfrm flipH="1">
            <a:off x="1600200" y="5602981"/>
            <a:ext cx="6324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y-axis=Sensitivity    = P[symptom| disease]             = P[ +|+] = TP/(TP+FN)</a:t>
            </a:r>
          </a:p>
          <a:p>
            <a:r>
              <a:rPr lang="en-US" sz="1400" dirty="0"/>
              <a:t>x-axis=1-Specificity = P [symptom | no disease]      = P[+|-]  = FP/(FP+TN)</a:t>
            </a:r>
          </a:p>
          <a:p>
            <a:r>
              <a:rPr lang="en-US" sz="1400" dirty="0"/>
              <a:t>Specificity                = P [no symptom |no disease]  = P[ -| -] = TN/(FP+TN)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B3B1B-2B6B-96BB-F729-3FDC7D3805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11" y="1879351"/>
            <a:ext cx="4147056" cy="35206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AD1500-8F69-06BD-FF37-2195A3819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1928553"/>
            <a:ext cx="1600200" cy="16157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9B654A-C00A-CFF9-08CC-F0CBE387422E}"/>
              </a:ext>
            </a:extLst>
          </p:cNvPr>
          <p:cNvSpPr txBox="1"/>
          <p:nvPr/>
        </p:nvSpPr>
        <p:spPr>
          <a:xfrm>
            <a:off x="3078481" y="3735067"/>
            <a:ext cx="256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1242C"/>
                </a:solidFill>
                <a:effectLst/>
                <a:latin typeface="Lato" panose="020F0502020204030203" pitchFamily="34" charset="0"/>
              </a:rPr>
              <a:t>think about the trapezoid as if </a:t>
            </a:r>
          </a:p>
          <a:p>
            <a:r>
              <a:rPr lang="en-US" sz="1000" b="0" i="0" dirty="0">
                <a:solidFill>
                  <a:srgbClr val="21242C"/>
                </a:solidFill>
                <a:effectLst/>
                <a:latin typeface="Lato" panose="020F0502020204030203" pitchFamily="34" charset="0"/>
              </a:rPr>
              <a:t>it's lying sideways</a:t>
            </a:r>
            <a:endParaRPr lang="en-US" sz="1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1A08FE7-504B-DFFD-F39A-D76B92A3DA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11"/>
    </mc:Choice>
    <mc:Fallback xmlns="">
      <p:transition spd="slow" advTm="40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A27D33-08F4-EDE4-5875-96E9C82EFF5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33400" y="152400"/>
                <a:ext cx="7696200" cy="1447800"/>
              </a:xfrm>
            </p:spPr>
            <p:txBody>
              <a:bodyPr/>
              <a:lstStyle/>
              <a:p>
                <a:r>
                  <a:rPr lang="en-US" sz="3200" dirty="0">
                    <a:latin typeface="+mn-lt"/>
                  </a:rPr>
                  <a:t>AUC Computation using Trapezoidal Rule </a:t>
                </a:r>
                <a:br>
                  <a:rPr lang="en-US" sz="3200" dirty="0">
                    <a:latin typeface="+mn-lt"/>
                  </a:rPr>
                </a:br>
                <a:r>
                  <a:rPr lang="en-US" sz="3200" dirty="0">
                    <a:latin typeface="+mn-lt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3200" b="0" smtClean="0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3200" b="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32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≠ constant</a:t>
                </a:r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A27D33-08F4-EDE4-5875-96E9C82EFF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3400" y="152400"/>
                <a:ext cx="7696200" cy="1447800"/>
              </a:xfrm>
              <a:blipFill>
                <a:blip r:embed="rId6"/>
                <a:stretch>
                  <a:fillRect l="-2060" b="-13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045D7F-99AE-D113-2336-69F020AE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7841-0350-4ADD-97B2-45BE3FA29B2C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27C72-3FB0-C9C3-1673-57862100E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C30E1-7BDD-B854-EA4C-9ECB0878EDB9}"/>
                  </a:ext>
                </a:extLst>
              </p:cNvPr>
              <p:cNvSpPr txBox="1"/>
              <p:nvPr/>
            </p:nvSpPr>
            <p:spPr>
              <a:xfrm>
                <a:off x="2438400" y="1933127"/>
                <a:ext cx="4800600" cy="4543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AUC =</a:t>
                </a:r>
                <a14:m>
                  <m:oMath xmlns:m="http://schemas.openxmlformats.org/officeDocument/2006/math">
                    <m:r>
                      <a:rPr lang="en-US" b="1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lang="pt-BR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pt-BR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𝒌</m:t>
                        </m:r>
                        <m:r>
                          <a:rPr lang="pt-BR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pt-BR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  <m:e>
                        <m:r>
                          <a:rPr lang="en-US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.</m:t>
                        </m:r>
                        <m:r>
                          <a:rPr lang="en-US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  <m:r>
                          <a:rPr lang="en-US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𝒌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e>
                            </m:d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  <m:r>
                      <a:rPr lang="en-US" b="1">
                        <a:solidFill>
                          <a:srgbClr val="202124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b="1" i="1">
                        <a:solidFill>
                          <a:srgbClr val="202124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rgbClr val="202124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AUC=.5(.94+1.0)(1.0-.43)+</a:t>
                </a:r>
              </a:p>
              <a:p>
                <a:r>
                  <a:rPr lang="en-US" b="1" dirty="0"/>
                  <a:t>.5(.90+.94)(.43-.33)+</a:t>
                </a:r>
              </a:p>
              <a:p>
                <a:r>
                  <a:rPr lang="en-US" b="1" dirty="0"/>
                  <a:t>.5(.86+.90)(.33-.22)+</a:t>
                </a:r>
              </a:p>
              <a:p>
                <a:r>
                  <a:rPr lang="en-US" b="1" dirty="0"/>
                  <a:t>.5(.65+.86)(.22-.03)+</a:t>
                </a:r>
              </a:p>
              <a:p>
                <a:r>
                  <a:rPr lang="en-US" b="1" dirty="0"/>
                  <a:t>.5(0.0+.65)(.03-0.0)=</a:t>
                </a:r>
              </a:p>
              <a:p>
                <a:endParaRPr lang="en-US" b="1" dirty="0"/>
              </a:p>
              <a:p>
                <a:r>
                  <a:rPr lang="en-US" b="1" dirty="0"/>
                  <a:t>AUC=.5(1.94)(.57)+</a:t>
                </a:r>
              </a:p>
              <a:p>
                <a:r>
                  <a:rPr lang="en-US" b="1" dirty="0"/>
                  <a:t>.5(1.84)(.10)+</a:t>
                </a:r>
              </a:p>
              <a:p>
                <a:r>
                  <a:rPr lang="en-US" b="1" dirty="0"/>
                  <a:t>.5(1.76)(.11)+</a:t>
                </a:r>
              </a:p>
              <a:p>
                <a:r>
                  <a:rPr lang="en-US" b="1" dirty="0"/>
                  <a:t>.5(1.51)(.19)+</a:t>
                </a:r>
              </a:p>
              <a:p>
                <a:r>
                  <a:rPr lang="en-US" b="1" dirty="0"/>
                  <a:t>.5(.65)(.03)=</a:t>
                </a:r>
              </a:p>
              <a:p>
                <a:endParaRPr lang="en-US" b="1" dirty="0"/>
              </a:p>
              <a:p>
                <a:r>
                  <a:rPr lang="en-US" b="1" dirty="0"/>
                  <a:t>AUC=.55290+.09200+.09680+.14345+.00975</a:t>
                </a:r>
              </a:p>
              <a:p>
                <a:r>
                  <a:rPr lang="en-US" b="1" dirty="0"/>
                  <a:t>        =.89490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C30E1-7BDD-B854-EA4C-9ECB0878E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933127"/>
                <a:ext cx="4800600" cy="4543873"/>
              </a:xfrm>
              <a:prstGeom prst="rect">
                <a:avLst/>
              </a:prstGeom>
              <a:blipFill>
                <a:blip r:embed="rId7"/>
                <a:stretch>
                  <a:fillRect l="-1015" t="-9651" b="-1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3DF15ED-29EC-785A-B6B9-1A75550811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0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44"/>
    </mc:Choice>
    <mc:Fallback xmlns="">
      <p:transition spd="slow" advTm="22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58498FB-9049-C422-47A9-88810C4B6F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200" dirty="0"/>
                  <a:t>AUC Computation using Trapezoidal Rule </a:t>
                </a:r>
                <a:br>
                  <a:rPr lang="en-US" sz="3200" dirty="0"/>
                </a:br>
                <a:r>
                  <a:rPr lang="en-US" sz="3200" dirty="0"/>
                  <a:t>when </a:t>
                </a:r>
                <a14:m>
                  <m:oMath xmlns:m="http://schemas.openxmlformats.org/officeDocument/2006/math">
                    <m:r>
                      <a:rPr lang="en-US" sz="3200" b="0" smtClean="0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3200" b="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32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constant</a:t>
                </a:r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58498FB-9049-C422-47A9-88810C4B6F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1852" t="-1070" b="-17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7A9E0B-528C-87E2-0098-9451958F2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7841-0350-4ADD-97B2-45BE3FA29B2C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EB7C0-3C7D-7C64-0A57-8DE5DB4D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76D488-4846-1402-A9B9-BFCEA9724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292" y="2133600"/>
            <a:ext cx="7435415" cy="374815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09A8A91-172A-25E7-1D47-DDF3404BF3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9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24"/>
    </mc:Choice>
    <mc:Fallback xmlns="">
      <p:transition spd="slow" advTm="31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158F-AEEC-7B62-204C-0337348F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Score Explained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7403F-8FE3-F41D-6599-E839C5A67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1F7841-0350-4ADD-97B2-45BE3FA29B2C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1/20/2024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BA135-21F8-54BD-8F71-5ACC7AD1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010B30-434F-4B12-9323-1101ABB5744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3EC3C-70D7-5D99-0F9D-3ABEE1DB9B7D}"/>
              </a:ext>
            </a:extLst>
          </p:cNvPr>
          <p:cNvSpPr txBox="1"/>
          <p:nvPr/>
        </p:nvSpPr>
        <p:spPr>
          <a:xfrm>
            <a:off x="1295400" y="4332515"/>
            <a:ext cx="7010400" cy="176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15000"/>
              </a:lnSpc>
              <a:spcBef>
                <a:spcPts val="720"/>
              </a:spcBef>
              <a:spcAft>
                <a:spcPts val="36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Segoe UI" panose="020B0502040204020203" pitchFamily="34" charset="0"/>
                <a:cs typeface="Times New Roman" panose="02020603050405020304" pitchFamily="18" charset="0"/>
              </a:rPr>
              <a:t>AUC isn't a direct measure of model accuracy </a:t>
            </a:r>
          </a:p>
          <a:p>
            <a:pPr marL="285750" marR="0" lvl="0" indent="-285750" algn="l" defTabSz="914400" rtl="0" eaLnBrk="0" fontAlgn="base" latinLnBrk="0" hangingPunct="0">
              <a:lnSpc>
                <a:spcPct val="115000"/>
              </a:lnSpc>
              <a:spcBef>
                <a:spcPts val="720"/>
              </a:spcBef>
              <a:spcAft>
                <a:spcPts val="36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Segoe UI" panose="020B0502040204020203" pitchFamily="34" charset="0"/>
                <a:cs typeface="Times New Roman" panose="02020603050405020304" pitchFamily="18" charset="0"/>
              </a:rPr>
              <a:t>AUC can be interpreted as a form of accuracy</a:t>
            </a:r>
          </a:p>
          <a:p>
            <a:pPr marL="285750" marR="0" lvl="0" indent="-285750" algn="l" defTabSz="914400" rtl="0" eaLnBrk="0" fontAlgn="base" latinLnBrk="0" hangingPunct="0">
              <a:lnSpc>
                <a:spcPct val="115000"/>
              </a:lnSpc>
              <a:spcBef>
                <a:spcPts val="720"/>
              </a:spcBef>
              <a:spcAft>
                <a:spcPts val="36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Segoe UI" panose="020B0502040204020203" pitchFamily="34" charset="0"/>
                <a:cs typeface="Times New Roman" panose="02020603050405020304" pitchFamily="18" charset="0"/>
              </a:rPr>
              <a:t> the higher the score, the more likely that correct </a:t>
            </a:r>
          </a:p>
          <a:p>
            <a:pPr marL="0" marR="0" lvl="0" indent="0" algn="l" defTabSz="914400" rtl="0" eaLnBrk="0" fontAlgn="base" latinLnBrk="0" hangingPunct="0">
              <a:lnSpc>
                <a:spcPct val="115000"/>
              </a:lnSpc>
              <a:spcBef>
                <a:spcPts val="720"/>
              </a:spcBef>
              <a:spcAft>
                <a:spcPts val="36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Segoe UI" panose="020B0502040204020203" pitchFamily="34" charset="0"/>
                <a:cs typeface="Times New Roman" panose="02020603050405020304" pitchFamily="18" charset="0"/>
              </a:rPr>
              <a:t>     predictions will be made.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B8589A-18FB-A1A3-6058-619C5A1A70E1}"/>
              </a:ext>
            </a:extLst>
          </p:cNvPr>
          <p:cNvGraphicFramePr>
            <a:graphicFrameLocks noGrp="1"/>
          </p:cNvGraphicFramePr>
          <p:nvPr/>
        </p:nvGraphicFramePr>
        <p:xfrm>
          <a:off x="2514600" y="2133600"/>
          <a:ext cx="2895600" cy="1762344"/>
        </p:xfrm>
        <a:graphic>
          <a:graphicData uri="http://schemas.openxmlformats.org/drawingml/2006/table">
            <a:tbl>
              <a:tblPr/>
              <a:tblGrid>
                <a:gridCol w="793169">
                  <a:extLst>
                    <a:ext uri="{9D8B030D-6E8A-4147-A177-3AD203B41FA5}">
                      <a16:colId xmlns:a16="http://schemas.microsoft.com/office/drawing/2014/main" val="4137747047"/>
                    </a:ext>
                  </a:extLst>
                </a:gridCol>
                <a:gridCol w="2102431">
                  <a:extLst>
                    <a:ext uri="{9D8B030D-6E8A-4147-A177-3AD203B41FA5}">
                      <a16:colId xmlns:a16="http://schemas.microsoft.com/office/drawing/2014/main" val="3025288531"/>
                    </a:ext>
                  </a:extLst>
                </a:gridCol>
              </a:tblGrid>
              <a:tr h="44058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j-lt"/>
                        </a:rPr>
                        <a:t>&gt;0.8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Very good performance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833474"/>
                  </a:ext>
                </a:extLst>
              </a:tr>
              <a:tr h="44058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j-lt"/>
                        </a:rPr>
                        <a:t>0.7-0.8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Good </a:t>
                      </a:r>
                      <a:r>
                        <a:rPr lang="en-US" sz="1400" baseline="0" dirty="0">
                          <a:effectLst/>
                          <a:latin typeface="+mj-lt"/>
                        </a:rPr>
                        <a:t>performance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289207"/>
                  </a:ext>
                </a:extLst>
              </a:tr>
              <a:tr h="44058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j-lt"/>
                        </a:rPr>
                        <a:t>0.5-0.7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OK performance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459391"/>
                  </a:ext>
                </a:extLst>
              </a:tr>
              <a:tr h="44058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j-lt"/>
                        </a:rPr>
                        <a:t>0.5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As good as random choice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124336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E23D131-0F01-3801-E993-13D847D4C0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8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1"/>
    </mc:Choice>
    <mc:Fallback xmlns="">
      <p:transition spd="slow" advTm="10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8037" y="2209800"/>
            <a:ext cx="7696200" cy="37856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I am a bit nerdy</a:t>
            </a:r>
            <a:r>
              <a:rPr lang="en-US" sz="2400"/>
              <a:t>, with </a:t>
            </a:r>
            <a:r>
              <a:rPr lang="en-US" sz="2400" dirty="0"/>
              <a:t>a never-ending interest in what makes things work. </a:t>
            </a:r>
          </a:p>
          <a:p>
            <a:endParaRPr lang="en-US" sz="2400" dirty="0"/>
          </a:p>
          <a:p>
            <a:r>
              <a:rPr lang="en-US" sz="2400" dirty="0"/>
              <a:t>I constantly study to develop and improve statistically based</a:t>
            </a:r>
          </a:p>
          <a:p>
            <a:r>
              <a:rPr lang="en-US" sz="2400" dirty="0"/>
              <a:t> analytical approaches for problem solving. </a:t>
            </a:r>
          </a:p>
          <a:p>
            <a:endParaRPr lang="en-US" sz="2400" dirty="0"/>
          </a:p>
          <a:p>
            <a:r>
              <a:rPr lang="en-US" sz="2400" dirty="0"/>
              <a:t>I balance my work with an interest in equestrian events,</a:t>
            </a:r>
          </a:p>
          <a:p>
            <a:r>
              <a:rPr lang="en-US" sz="2400" dirty="0"/>
              <a:t>swimming, and gym sports.</a:t>
            </a:r>
          </a:p>
          <a:p>
            <a:endParaRPr lang="en-US" sz="2400" dirty="0"/>
          </a:p>
          <a:p>
            <a:r>
              <a:rPr lang="en-US" sz="2400" dirty="0"/>
              <a:t>I enjoy family gatherings and outings.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0CAB-D12E-6119-EB5F-6EB0B6760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0B49-11DB-4E69-9A07-82DFC7D4A069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FA0BD-C23F-1026-62A5-43865554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ECB63DD-DCD0-23C9-18CB-77C088D03C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39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60"/>
    </mc:Choice>
    <mc:Fallback>
      <p:transition spd="slow" advTm="25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DFEF2-5405-EA79-2685-81B8AD1F0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D7B92-F790-CE51-50DA-664BFFDF5BB1}"/>
              </a:ext>
            </a:extLst>
          </p:cNvPr>
          <p:cNvSpPr txBox="1"/>
          <p:nvPr/>
        </p:nvSpPr>
        <p:spPr>
          <a:xfrm>
            <a:off x="1371600" y="2590800"/>
            <a:ext cx="6096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icebreaker speech is a beginning for me. </a:t>
            </a:r>
          </a:p>
          <a:p>
            <a:r>
              <a:rPr lang="en-US" sz="2400" dirty="0"/>
              <a:t> I learned new skills in its preparation.</a:t>
            </a:r>
          </a:p>
          <a:p>
            <a:r>
              <a:rPr lang="en-US" sz="2400" dirty="0"/>
              <a:t> result - better future work products.</a:t>
            </a:r>
          </a:p>
          <a:p>
            <a:endParaRPr lang="en-US" sz="2400" dirty="0"/>
          </a:p>
          <a:p>
            <a:r>
              <a:rPr lang="en-US" sz="2400" dirty="0"/>
              <a:t>Thank you for your attention. </a:t>
            </a:r>
          </a:p>
          <a:p>
            <a:r>
              <a:rPr lang="en-US" sz="2400" dirty="0"/>
              <a:t>I hope you learned something new as well. </a:t>
            </a:r>
          </a:p>
          <a:p>
            <a:pPr algn="ctr"/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AF527-60D9-2959-8B20-ECB8CB50E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FB390-7D6C-4B5C-ABC7-09B083DF4026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CFA992-A653-ED91-659D-5AB4CBA4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DBFA7D2-1246-3C23-F31F-3B4455FBC8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79"/>
    </mc:Choice>
    <mc:Fallback xmlns="">
      <p:transition spd="slow" advTm="17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2057400"/>
            <a:ext cx="7848600" cy="38472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My name is Mary A. Marion. I am an applied statistician who applies mathematical theory to my projects. 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 statistics library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state-of-the-art computer setup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statistical and math packages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</a:rPr>
              <a:t>data </a:t>
            </a:r>
            <a:r>
              <a:rPr lang="en-US" sz="2800" dirty="0">
                <a:solidFill>
                  <a:schemeClr val="tx1"/>
                </a:solidFill>
              </a:rPr>
              <a:t>prep tools (</a:t>
            </a:r>
            <a:r>
              <a:rPr lang="en-US" sz="2800" dirty="0" err="1">
                <a:solidFill>
                  <a:schemeClr val="tx1"/>
                </a:solidFill>
              </a:rPr>
              <a:t>mathpix</a:t>
            </a:r>
            <a:r>
              <a:rPr lang="en-US" sz="2800" dirty="0">
                <a:solidFill>
                  <a:schemeClr val="tx1"/>
                </a:solidFill>
              </a:rPr>
              <a:t>, video </a:t>
            </a:r>
            <a:r>
              <a:rPr lang="en-US" sz="2800" dirty="0" err="1">
                <a:solidFill>
                  <a:schemeClr val="tx1"/>
                </a:solidFill>
              </a:rPr>
              <a:t>lan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Github</a:t>
            </a:r>
            <a:r>
              <a:rPr lang="en-US" sz="2800" dirty="0">
                <a:solidFill>
                  <a:schemeClr val="tx1"/>
                </a:solidFill>
              </a:rPr>
              <a:t>).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90D7B-23F8-E813-7E0D-84239A8D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DE18-E40B-4A0C-9A29-A38AB6F5B59A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10CFE-0486-72AB-E9DC-BE30D77A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9397D2E-6EAF-1534-994C-40D6B9341D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8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29"/>
    </mc:Choice>
    <mc:Fallback xmlns="">
      <p:transition spd="slow" advTm="25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Credentials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B7A5D-EC01-E8C4-C8E2-54C11A8CB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B272-44EF-4456-BA05-1D7609830C4B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390A0-41BA-0924-7562-72760036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14648-7D8D-1B0B-0DCE-E9C5074E14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346927"/>
            <a:ext cx="7971800" cy="271209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939FD72-300E-0FCA-5415-AE838188D2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7"/>
    </mc:Choice>
    <mc:Fallback xmlns="">
      <p:transition spd="slow" advTm="18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Experience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1"/>
            <a:ext cx="6705600" cy="41549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Location: private industry, federal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I use physical science and engineering data to resolve questions of product effectiveness.  </a:t>
            </a:r>
            <a:endParaRPr lang="en-US" sz="2400" dirty="0"/>
          </a:p>
          <a:p>
            <a:r>
              <a:rPr lang="en-US" sz="2400" b="1" dirty="0"/>
              <a:t> 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I apply mathematical statistics to quality control,  hypothesis testing,  DOE and statistical analyses.   </a:t>
            </a:r>
            <a:endParaRPr lang="en-US" sz="2400" dirty="0"/>
          </a:p>
          <a:p>
            <a:r>
              <a:rPr lang="en-US" sz="2400" b="1" dirty="0"/>
              <a:t> 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 I do environmental risk assessment and biostatistical analyses.</a:t>
            </a:r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F92C1-2848-479C-FD34-634F7C794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2B677-369D-4C30-82CE-4A64AC0CDE2F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83E1F-8046-D626-049D-4C4ECF042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DE4F0E0-1420-AA9C-4EA5-79893383CF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9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34"/>
    </mc:Choice>
    <mc:Fallback xmlns="">
      <p:transition spd="slow" advTm="28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Ethic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2438400"/>
            <a:ext cx="7514814" cy="35394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 RIT, my most recent academic endeavor, 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blended technology, mathematics, and 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statistics to inspire problem-solving through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creativity and innovation.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3200" dirty="0"/>
          </a:p>
          <a:p>
            <a:r>
              <a:rPr lang="en-US" sz="3200" dirty="0"/>
              <a:t>I believe in teamwork, cooperation, and </a:t>
            </a:r>
          </a:p>
          <a:p>
            <a:r>
              <a:rPr lang="en-US" sz="3200" dirty="0"/>
              <a:t>quality of work for your organization.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DB961-49A3-E6B0-EB64-021A0C29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A001-8D8F-4165-9CC2-A875BC3C8A8C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B9FAE-8F15-F391-D26C-4EF3BFC0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D784F7D-5664-BCF4-45A5-5C9E4700B0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96"/>
    </mc:Choice>
    <mc:Fallback xmlns="">
      <p:transition spd="slow" advTm="21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685800"/>
          </a:xfrm>
        </p:spPr>
        <p:txBody>
          <a:bodyPr/>
          <a:lstStyle/>
          <a:p>
            <a:pPr algn="ctr"/>
            <a:r>
              <a:rPr lang="en-US" sz="4000" dirty="0"/>
              <a:t>My Goal is Excellence in </a:t>
            </a:r>
            <a:br>
              <a:rPr lang="en-US" sz="4000" dirty="0"/>
            </a:br>
            <a:r>
              <a:rPr lang="en-US" sz="4000" dirty="0"/>
              <a:t>Probability and Statistics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59" y="4036757"/>
            <a:ext cx="3276600" cy="2376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1ABF4-49B5-FEEB-579F-0FC86E142F84}"/>
              </a:ext>
            </a:extLst>
          </p:cNvPr>
          <p:cNvSpPr txBox="1"/>
          <p:nvPr/>
        </p:nvSpPr>
        <p:spPr>
          <a:xfrm flipH="1">
            <a:off x="579119" y="2164081"/>
            <a:ext cx="8006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believe this is best achieved by constant practice and the helping of others in their analyses and educational pursuits.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3FF22-41E0-B25C-A324-50C75BBF1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B1EE1-E22B-48A5-9BB3-E7004361BDC5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17BC1-97E0-D4BD-2F38-5DC91D101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E48CFC1-9E4C-92BB-453A-C5262F9F66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3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09"/>
    </mc:Choice>
    <mc:Fallback xmlns="">
      <p:transition spd="slow" advTm="22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244E8-ACD4-D54F-B8D0-EF0878070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Transition from Abstract to Work Examples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633B3-4376-D13B-4D8F-2A4AAB045028}"/>
              </a:ext>
            </a:extLst>
          </p:cNvPr>
          <p:cNvSpPr txBox="1"/>
          <p:nvPr/>
        </p:nvSpPr>
        <p:spPr>
          <a:xfrm>
            <a:off x="838200" y="2133600"/>
            <a:ext cx="716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Science: Titanic Dataset -  survivor characteristics were  </a:t>
            </a:r>
          </a:p>
          <a:p>
            <a:r>
              <a:rPr lang="en-US" sz="2000" dirty="0"/>
              <a:t>     examined from that fatal disaster using machine learning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Biostatistics: in Rosner’s Fundamentals of Biostatistics is a</a:t>
            </a:r>
          </a:p>
          <a:p>
            <a:r>
              <a:rPr lang="en-US" sz="2000" dirty="0"/>
              <a:t>     radiology study of CT image ratings by actual disease status. </a:t>
            </a:r>
          </a:p>
          <a:p>
            <a:r>
              <a:rPr lang="en-US" sz="2000" dirty="0"/>
              <a:t>                       ROC curves were used  to examine different cut-off                 </a:t>
            </a:r>
          </a:p>
          <a:p>
            <a:r>
              <a:rPr lang="en-US" sz="2000" dirty="0"/>
              <a:t>                       points to designate test-positive results.</a:t>
            </a:r>
          </a:p>
          <a:p>
            <a:r>
              <a:rPr lang="en-US" sz="2000" dirty="0"/>
              <a:t>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more see </a:t>
            </a:r>
            <a:r>
              <a:rPr lang="en-US" sz="2000" dirty="0">
                <a:hlinkClick r:id="rId4"/>
              </a:rPr>
              <a:t>Mary Marion's MMSTAT WEB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1ABBD-068E-591F-555C-DC0BBE7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11D5A-1A7A-4545-87A1-8213942B8017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BB4D3-0864-5ECF-ED1A-442A9AB7D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271F958-A686-4162-65F4-05935BD155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03"/>
    </mc:Choice>
    <mc:Fallback xmlns="">
      <p:transition spd="slow" advTm="43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Machine Learning Statistics - Titanic Study</a:t>
            </a:r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3D70B7E1-0B91-4F1C-859C-BF99022E607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600200" y="2064067"/>
            <a:ext cx="5105400" cy="281273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795A52-DC29-4F2B-4774-F17D8512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697F-3E96-4552-89B4-67077F2FA95B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1BF3D-569C-F594-D9FB-7C7D4458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F898F-B8FF-DBC9-AF0C-7F84C84A1160}"/>
              </a:ext>
            </a:extLst>
          </p:cNvPr>
          <p:cNvSpPr txBox="1"/>
          <p:nvPr/>
        </p:nvSpPr>
        <p:spPr>
          <a:xfrm>
            <a:off x="2057400" y="4985772"/>
            <a:ext cx="51815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 – survival (yes=1 or no=0,)</a:t>
            </a:r>
          </a:p>
          <a:p>
            <a:r>
              <a:rPr lang="en-US" sz="1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SibSp</a:t>
            </a:r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  </a:t>
            </a:r>
            <a:r>
              <a:rPr lang="en-US" sz="130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number of siblings or spouse a passenger had</a:t>
            </a:r>
          </a:p>
          <a:p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Parch - Number of parents/children/nanny aboard the Titanic</a:t>
            </a:r>
          </a:p>
          <a:p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Embarked –</a:t>
            </a:r>
            <a:r>
              <a:rPr lang="en-US" sz="1400" i="0" dirty="0">
                <a:effectLst/>
                <a:latin typeface="Calibri" panose="020F0502020204030204" pitchFamily="34" charset="0"/>
              </a:rPr>
              <a:t>Southampton, England</a:t>
            </a:r>
          </a:p>
          <a:p>
            <a:r>
              <a:rPr lang="en-US" sz="1400" dirty="0">
                <a:latin typeface="Calibri" panose="020F0502020204030204" pitchFamily="34" charset="0"/>
              </a:rPr>
              <a:t>                    </a:t>
            </a:r>
            <a:r>
              <a:rPr lang="en-US" sz="1400" i="0" dirty="0">
                <a:effectLst/>
                <a:latin typeface="Calibri" panose="020F0502020204030204" pitchFamily="34" charset="0"/>
              </a:rPr>
              <a:t>  Cherbourg ,France</a:t>
            </a:r>
          </a:p>
          <a:p>
            <a:r>
              <a:rPr lang="en-US" sz="1400" i="0" dirty="0">
                <a:effectLst/>
                <a:latin typeface="Calibri" panose="020F0502020204030204" pitchFamily="34" charset="0"/>
              </a:rPr>
              <a:t>                     </a:t>
            </a:r>
            <a:r>
              <a:rPr lang="en-US" sz="1400" i="0" dirty="0" err="1">
                <a:effectLst/>
                <a:latin typeface="Calibri" panose="020F0502020204030204" pitchFamily="34" charset="0"/>
              </a:rPr>
              <a:t>Queenstown</a:t>
            </a:r>
            <a:r>
              <a:rPr lang="en-US" sz="1400" dirty="0" err="1">
                <a:latin typeface="Calibri" panose="020F0502020204030204" pitchFamily="34" charset="0"/>
              </a:rPr>
              <a:t>,</a:t>
            </a:r>
            <a:r>
              <a:rPr lang="en-US" sz="1400" i="0" dirty="0" err="1">
                <a:effectLst/>
                <a:latin typeface="Calibri" panose="020F0502020204030204" pitchFamily="34" charset="0"/>
              </a:rPr>
              <a:t>Ireland</a:t>
            </a:r>
            <a:endParaRPr lang="en-US" sz="13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1DA3CAC-1169-33B7-289E-01631C9292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4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18"/>
    </mc:Choice>
    <mc:Fallback xmlns="">
      <p:transition spd="slow" advTm="23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7E27F-BD3F-6E78-3363-F4A8D2BC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001000" cy="990600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3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eceiver </a:t>
            </a:r>
            <a:r>
              <a:rPr lang="en-US" sz="3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3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perating </a:t>
            </a:r>
            <a:r>
              <a:rPr lang="en-US" sz="3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3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haracteristic </a:t>
            </a:r>
            <a:r>
              <a:rPr lang="en-US" sz="3200" spc="-15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3200" spc="-15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urve (ROC)</a:t>
            </a:r>
            <a:endParaRPr lang="en-US" sz="3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C50F6-4E65-E744-3FEA-B748CEB9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7841-0350-4ADD-97B2-45BE3FA29B2C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FBF75-BD58-EA05-23F9-5A7858302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C3E05-D452-5AE4-FD4B-5275DE258607}"/>
              </a:ext>
            </a:extLst>
          </p:cNvPr>
          <p:cNvSpPr txBox="1"/>
          <p:nvPr/>
        </p:nvSpPr>
        <p:spPr>
          <a:xfrm>
            <a:off x="762000" y="1990130"/>
            <a:ext cx="6934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5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Graphical </a:t>
            </a:r>
            <a:r>
              <a:rPr lang="en-US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plot illustrating the diagnostic </a:t>
            </a:r>
            <a:r>
              <a:rPr lang="en-US" spc="-35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ability of a binary classifier system </a:t>
            </a:r>
            <a:r>
              <a:rPr lang="en-US" spc="-35" dirty="0">
                <a:ea typeface="Calibri" panose="020F0502020204030204" pitchFamily="34" charset="0"/>
                <a:cs typeface="Times New Roman" panose="02020603050405020304" pitchFamily="18" charset="0"/>
              </a:rPr>
              <a:t>(survival/no survival) </a:t>
            </a:r>
            <a:r>
              <a:rPr lang="en-US" spc="-35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 </a:t>
            </a:r>
            <a:r>
              <a:rPr lang="en-US" spc="-4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its discrimination threshold or cutoff is varied. </a:t>
            </a:r>
          </a:p>
          <a:p>
            <a:endParaRPr lang="en-US" sz="1000" spc="-4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0" i="0" dirty="0">
                <a:effectLst/>
                <a:cs typeface="Times New Roman" panose="02020603050405020304" pitchFamily="18" charset="0"/>
              </a:rPr>
              <a:t>A ROC curve shows the clinical sensitivity and specificity relationship for every possible cut-off. Here ROC is developed from first principles </a:t>
            </a:r>
          </a:p>
          <a:p>
            <a:r>
              <a:rPr lang="en-US" dirty="0">
                <a:cs typeface="Times New Roman" panose="02020603050405020304" pitchFamily="18" charset="0"/>
              </a:rPr>
              <a:t>and t</a:t>
            </a:r>
            <a:r>
              <a:rPr lang="en-US" b="0" i="0" dirty="0">
                <a:effectLst/>
                <a:cs typeface="Times New Roman" panose="02020603050405020304" pitchFamily="18" charset="0"/>
              </a:rPr>
              <a:t>he terms sensitivity and</a:t>
            </a:r>
            <a:r>
              <a:rPr lang="en-US" dirty="0">
                <a:cs typeface="Times New Roman" panose="02020603050405020304" pitchFamily="18" charset="0"/>
              </a:rPr>
              <a:t> specificity are defined.</a:t>
            </a:r>
            <a:endParaRPr lang="en-US" b="0" i="0" dirty="0">
              <a:effectLst/>
              <a:cs typeface="Times New Roman" panose="02020603050405020304" pitchFamily="18" charset="0"/>
            </a:endParaRPr>
          </a:p>
          <a:p>
            <a:endParaRPr lang="en-US" sz="1000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                    Table I Comparing diagnostic test with clinical truth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5F231D-C9A7-C089-1350-C060EAC6B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1" y="4052233"/>
            <a:ext cx="4495800" cy="233910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2A0F685-538E-BC2C-09E8-A5980291E1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5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67"/>
    </mc:Choice>
    <mc:Fallback xmlns="">
      <p:transition spd="slow" advTm="23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Quadrant">
  <a:themeElements>
    <a:clrScheme name="Office Theme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Office Them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Office Theme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7056</TotalTime>
  <Words>1025</Words>
  <Application>Microsoft Office PowerPoint</Application>
  <PresentationFormat>On-screen Show (4:3)</PresentationFormat>
  <Paragraphs>196</Paragraphs>
  <Slides>16</Slides>
  <Notes>2</Notes>
  <HiddenSlides>0</HiddenSlides>
  <MMClips>16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Cambria Math</vt:lpstr>
      <vt:lpstr>Lato</vt:lpstr>
      <vt:lpstr>Roboto</vt:lpstr>
      <vt:lpstr>Times New Roman</vt:lpstr>
      <vt:lpstr>Wingdings</vt:lpstr>
      <vt:lpstr>Quadrant</vt:lpstr>
      <vt:lpstr>Mary A. Marion M.Sc.(Applied Statistics) M.Sc.(Statistics) B.A.(Mathematics)</vt:lpstr>
      <vt:lpstr>Introduction</vt:lpstr>
      <vt:lpstr>Academic Credentials</vt:lpstr>
      <vt:lpstr>Work Experience</vt:lpstr>
      <vt:lpstr>Work Ethic</vt:lpstr>
      <vt:lpstr>My Goal is Excellence in  Probability and Statistics</vt:lpstr>
      <vt:lpstr>Transition from Abstract to Work Examples </vt:lpstr>
      <vt:lpstr>Machine Learning Statistics - Titanic Study</vt:lpstr>
      <vt:lpstr>Receiver Operating Characteristic Curve (ROC)</vt:lpstr>
      <vt:lpstr>Classification Table with ROC statistics  –CT Study</vt:lpstr>
      <vt:lpstr>  ROC Curve and the AUC</vt:lpstr>
      <vt:lpstr>AUC Computation using Trapezoidal Rule  when ∆x ≠ constant</vt:lpstr>
      <vt:lpstr>AUC Computation using Trapezoidal Rule  when ∆x = constant</vt:lpstr>
      <vt:lpstr>AUC Score Explained</vt:lpstr>
      <vt:lpstr>Summary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MM</dc:creator>
  <cp:lastModifiedBy>Mary A. Marion</cp:lastModifiedBy>
  <cp:revision>202</cp:revision>
  <cp:lastPrinted>2023-10-15T01:20:35Z</cp:lastPrinted>
  <dcterms:created xsi:type="dcterms:W3CDTF">2008-03-12T16:46:12Z</dcterms:created>
  <dcterms:modified xsi:type="dcterms:W3CDTF">2024-01-20T15:00:12Z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5</vt:i4>
  </property>
</Properties>
</file>